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98" r:id="rId3"/>
    <p:sldId id="299" r:id="rId4"/>
    <p:sldId id="278" r:id="rId5"/>
    <p:sldId id="300" r:id="rId6"/>
    <p:sldId id="301" r:id="rId7"/>
    <p:sldId id="302" r:id="rId8"/>
    <p:sldId id="303" r:id="rId9"/>
    <p:sldId id="279" r:id="rId10"/>
    <p:sldId id="274" r:id="rId11"/>
    <p:sldId id="275" r:id="rId12"/>
    <p:sldId id="306" r:id="rId13"/>
    <p:sldId id="304" r:id="rId14"/>
    <p:sldId id="305" r:id="rId15"/>
    <p:sldId id="276" r:id="rId16"/>
    <p:sldId id="277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5089347D-67E3-C94F-815E-82016CD5E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00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0"/>
        <a:cs typeface="Times New Roman" pitchFamily="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Times New Roman" charset="0"/>
        <a:cs typeface="Times New Roman" pitchFamily="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Times New Roman" charset="0"/>
        <a:cs typeface="Times New Roman" pitchFamily="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Times New Roman" charset="0"/>
        <a:cs typeface="Times New Roman" pitchFamily="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Times New Roman" charset="0"/>
        <a:cs typeface="Times New Roman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9347D-67E3-C94F-815E-82016CD5E0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5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B25760-BDF3-2842-A4E9-63F68D527865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01C87A-FD5E-FB49-BAEB-47C3355486D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FCFD81-9EFB-D740-BE00-17A1B98210CC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F3756A-0C7E-7043-ACBB-8C14739874D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784696-EB73-CA4A-B39B-AC23127D5A38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FB2FF7-63F3-464E-98BA-3A3AB4228122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542910-AB8B-8C48-9019-B720F4D05814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302203 w 4128"/>
              <a:gd name="T1" fmla="*/ 202829 h 479"/>
              <a:gd name="T2" fmla="*/ 7653337 w 4128"/>
              <a:gd name="T3" fmla="*/ 202829 h 479"/>
              <a:gd name="T4" fmla="*/ 7653337 w 4128"/>
              <a:gd name="T5" fmla="*/ 435068 h 479"/>
              <a:gd name="T6" fmla="*/ 0 w 4128"/>
              <a:gd name="T7" fmla="*/ 447238 h 479"/>
              <a:gd name="T8" fmla="*/ 302203 w 4128"/>
              <a:gd name="T9" fmla="*/ 202829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905096C7-5313-8B4D-B900-628B2BE34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351F-F88A-6143-B1B9-1C08041E3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8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B6B9-F971-D548-A4B2-78F0496B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3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8A54-AE9E-5342-A3F3-905D9E537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F603-640A-F14B-9AE7-43037E6C8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2D69-A5BF-5247-89A9-BA71CDB77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5B74-B8DC-6648-A176-3CE3ECBC5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103A-C10A-4B4C-9E8F-B428D6E5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51FC-9396-E54D-B46B-5E11E49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8B1F-D02E-F848-A86B-86505AA59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1698-8897-B74D-82F1-BBD0AC9D1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A891-0C22-D54D-A0D0-EDB134D54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CF35-E958-7C4E-A9D9-CB6A415BD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BE2D-BF40-9048-8DF7-7EBD536A3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" charset="0"/>
                <a:ea typeface="+mn-ea"/>
                <a:cs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" charset="0"/>
                <a:ea typeface="+mn-ea"/>
                <a:cs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08636935-8CDC-B346-AB33-24C1AB907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ＭＳ Ｐゴシック" charset="0"/>
          <a:cs typeface="Times New Roman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ＭＳ Ｐゴシック" charset="0"/>
          <a:cs typeface="Times New Roman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ＭＳ Ｐゴシック" charset="0"/>
          <a:cs typeface="Times New Roman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ＭＳ Ｐゴシック" charset="0"/>
          <a:cs typeface="Times New Roman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cs typeface="Times New Roman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cs typeface="Times New Roman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cs typeface="Times New Roman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cs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sps.k12.ar.us/massengale/pre_ap_lab_reports.htm" TargetMode="External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wport.wnyric.org/jwanamaker/animations/Chrom&amp;Elpho.html" TargetMode="External"/><Relationship Id="rId4" Type="http://schemas.openxmlformats.org/officeDocument/2006/relationships/hyperlink" Target="http://www.phschool.com/science/biology_place/biocoach/photosynth/action.html" TargetMode="External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fig.cox.miami.edu/~cmallery/150/phts/c1x2-phts-collage.jpg" TargetMode="External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Times New Roman" charset="0"/>
              </a:rPr>
              <a:t>PHOTOSYNTHESIS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23622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6CO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>
                <a:latin typeface="Times New Roman" charset="0"/>
              </a:rPr>
              <a:t> + 6H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>
                <a:latin typeface="Times New Roman" charset="0"/>
              </a:rPr>
              <a:t>O + sunlight </a:t>
            </a:r>
            <a:r>
              <a:rPr lang="en-US" sz="2800">
                <a:latin typeface="Times New Roman" charset="0"/>
                <a:sym typeface="Wingdings" charset="0"/>
              </a:rPr>
              <a:t> C</a:t>
            </a:r>
            <a:r>
              <a:rPr lang="en-US" sz="2800" baseline="-25000">
                <a:latin typeface="Times New Roman" charset="0"/>
                <a:sym typeface="Wingdings" charset="0"/>
              </a:rPr>
              <a:t>6</a:t>
            </a:r>
            <a:r>
              <a:rPr lang="en-US" sz="2800">
                <a:latin typeface="Times New Roman" charset="0"/>
                <a:sym typeface="Wingdings" charset="0"/>
              </a:rPr>
              <a:t>H</a:t>
            </a:r>
            <a:r>
              <a:rPr lang="en-US" sz="2800" baseline="-25000">
                <a:latin typeface="Times New Roman" charset="0"/>
                <a:sym typeface="Wingdings" charset="0"/>
              </a:rPr>
              <a:t>12</a:t>
            </a:r>
            <a:r>
              <a:rPr lang="en-US" sz="2800">
                <a:latin typeface="Times New Roman" charset="0"/>
                <a:sym typeface="Wingdings" charset="0"/>
              </a:rPr>
              <a:t>O</a:t>
            </a:r>
            <a:r>
              <a:rPr lang="en-US" sz="2800" baseline="-25000">
                <a:latin typeface="Times New Roman" charset="0"/>
                <a:sym typeface="Wingdings" charset="0"/>
              </a:rPr>
              <a:t>6</a:t>
            </a:r>
            <a:r>
              <a:rPr lang="en-US" sz="2800">
                <a:latin typeface="Times New Roman" charset="0"/>
                <a:sym typeface="Wingdings" charset="0"/>
              </a:rPr>
              <a:t> + 6O</a:t>
            </a:r>
            <a:r>
              <a:rPr lang="en-US" sz="2800" baseline="-25000">
                <a:latin typeface="Times New Roman" charset="0"/>
                <a:sym typeface="Wingdings" charset="0"/>
              </a:rPr>
              <a:t>2</a:t>
            </a:r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ellPE_EnergySource-1_sx6391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627313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ellPE_EnergySource-2_sx6391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269557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ellPE_EnergySource-3_sx6391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270827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4925" y="152400"/>
            <a:ext cx="900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u="sng">
                <a:solidFill>
                  <a:schemeClr val="tx2"/>
                </a:solidFill>
                <a:latin typeface="Arial" charset="0"/>
              </a:rPr>
              <a:t>Photosynthesis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- The Beginning of an Ecosystem</a:t>
            </a:r>
          </a:p>
        </p:txBody>
      </p:sp>
      <p:pic>
        <p:nvPicPr>
          <p:cNvPr id="25606" name="Picture 6" descr="CellPE_EnergySource-4_sx6391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26812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 New Roman" charset="0"/>
              </a:rPr>
              <a:t>Why is Photosynthesis important?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91600" cy="4191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2"/>
                </a:solidFill>
                <a:latin typeface="Times New Roman" charset="0"/>
              </a:rPr>
              <a:t>Able to make </a:t>
            </a:r>
            <a:r>
              <a:rPr lang="en-US" sz="3600" dirty="0" smtClean="0">
                <a:solidFill>
                  <a:schemeClr val="tx2"/>
                </a:solidFill>
                <a:latin typeface="Times New Roman" charset="0"/>
              </a:rPr>
              <a:t>own food </a:t>
            </a:r>
            <a:r>
              <a:rPr lang="en-US" sz="3600" dirty="0">
                <a:solidFill>
                  <a:schemeClr val="tx2"/>
                </a:solidFill>
                <a:latin typeface="Times New Roman" charset="0"/>
              </a:rPr>
              <a:t>(glucose) from things that are not food (CO2 and H20</a:t>
            </a:r>
            <a:r>
              <a:rPr lang="en-US" sz="3600" dirty="0" smtClean="0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mr-IN" sz="3600" dirty="0" smtClean="0">
                <a:solidFill>
                  <a:schemeClr val="tx2"/>
                </a:solidFill>
                <a:latin typeface="Times New Roman" charset="0"/>
              </a:rPr>
              <a:t>–</a:t>
            </a:r>
            <a:r>
              <a:rPr lang="en-US" sz="3600" dirty="0" smtClean="0">
                <a:solidFill>
                  <a:schemeClr val="tx2"/>
                </a:solidFill>
                <a:latin typeface="Times New Roman" charset="0"/>
              </a:rPr>
              <a:t> therefore they are called producers/</a:t>
            </a:r>
            <a:r>
              <a:rPr lang="en-US" sz="3600" dirty="0" err="1" smtClean="0">
                <a:solidFill>
                  <a:schemeClr val="tx2"/>
                </a:solidFill>
                <a:latin typeface="Times New Roman" charset="0"/>
              </a:rPr>
              <a:t>autotrphic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2"/>
                </a:solidFill>
                <a:latin typeface="Times New Roman" charset="0"/>
              </a:rPr>
              <a:t>It also makes oxygen </a:t>
            </a:r>
            <a:r>
              <a:rPr lang="en-US" sz="3600" dirty="0" smtClean="0">
                <a:solidFill>
                  <a:schemeClr val="tx2"/>
                </a:solidFill>
                <a:latin typeface="Times New Roman" charset="0"/>
              </a:rPr>
              <a:t>gas</a:t>
            </a:r>
            <a:r>
              <a:rPr lang="en-US" sz="36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Times New Roman" charset="0"/>
              </a:rPr>
              <a:t>we use to breathe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3600" dirty="0">
                <a:solidFill>
                  <a:schemeClr val="tx2"/>
                </a:solidFill>
                <a:latin typeface="Times New Roman" charset="0"/>
              </a:rPr>
              <a:t>Captures the suns energy</a:t>
            </a:r>
            <a:r>
              <a:rPr lang="en-US" sz="3600" dirty="0" smtClean="0">
                <a:solidFill>
                  <a:schemeClr val="tx2"/>
                </a:solidFill>
                <a:latin typeface="Times New Roman" charset="0"/>
              </a:rPr>
              <a:t>, stores energy in bonds of glucose, </a:t>
            </a:r>
            <a:r>
              <a:rPr lang="en-US" sz="3600" dirty="0">
                <a:solidFill>
                  <a:schemeClr val="tx2"/>
                </a:solidFill>
                <a:latin typeface="Times New Roman" charset="0"/>
              </a:rPr>
              <a:t>then the energy can be transferred throughout an </a:t>
            </a:r>
            <a:r>
              <a:rPr lang="en-US" sz="3600" dirty="0" smtClean="0">
                <a:solidFill>
                  <a:schemeClr val="tx2"/>
                </a:solidFill>
                <a:latin typeface="Times New Roman" charset="0"/>
              </a:rPr>
              <a:t>ecosystem</a:t>
            </a:r>
          </a:p>
          <a:p>
            <a:pPr eaLnBrk="1" hangingPunct="1">
              <a:buBlip>
                <a:blip r:embed="rId3"/>
              </a:buBlip>
            </a:pPr>
            <a:r>
              <a:rPr lang="en-US" sz="3600" dirty="0"/>
              <a:t>Cellular </a:t>
            </a:r>
            <a:r>
              <a:rPr lang="en-US" sz="3600" dirty="0" smtClean="0"/>
              <a:t>Respiration </a:t>
            </a:r>
            <a:r>
              <a:rPr lang="en-US" sz="3600" dirty="0"/>
              <a:t>releases “suns” energy in the form of ATP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Plants make food – Photosynthesis</a:t>
            </a:r>
          </a:p>
          <a:p>
            <a:pPr>
              <a:defRPr/>
            </a:pPr>
            <a:r>
              <a:rPr lang="en-US" dirty="0" smtClean="0"/>
              <a:t>Plants use own food – Cellular Respiration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Photosynthesis 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Cellular Respiration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Photo-synthesis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Cellular Respiration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9600" y="2819400"/>
            <a:ext cx="7772400" cy="1041400"/>
            <a:chOff x="685800" y="1143000"/>
            <a:chExt cx="7772400" cy="1041976"/>
          </a:xfrm>
        </p:grpSpPr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685800" y="1600200"/>
              <a:ext cx="77724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0090"/>
                  </a:solidFill>
                </a:rPr>
                <a:t>6CO</a:t>
              </a:r>
              <a:r>
                <a:rPr lang="en-US" sz="3200" baseline="-25000">
                  <a:solidFill>
                    <a:srgbClr val="000090"/>
                  </a:solidFill>
                </a:rPr>
                <a:t>2</a:t>
              </a:r>
              <a:r>
                <a:rPr lang="en-US" sz="3200">
                  <a:solidFill>
                    <a:srgbClr val="000090"/>
                  </a:solidFill>
                </a:rPr>
                <a:t> + 6H</a:t>
              </a:r>
              <a:r>
                <a:rPr lang="en-US" sz="3200" baseline="-25000">
                  <a:solidFill>
                    <a:srgbClr val="000090"/>
                  </a:solidFill>
                </a:rPr>
                <a:t>2</a:t>
              </a:r>
              <a:r>
                <a:rPr lang="en-US" sz="3200">
                  <a:solidFill>
                    <a:srgbClr val="000090"/>
                  </a:solidFill>
                </a:rPr>
                <a:t>O </a:t>
              </a:r>
              <a:r>
                <a:rPr lang="en-US" sz="3200">
                  <a:solidFill>
                    <a:srgbClr val="CC0000"/>
                  </a:solidFill>
                </a:rPr>
                <a:t>+ sunlight </a:t>
              </a:r>
              <a:r>
                <a:rPr lang="en-US" sz="3200">
                  <a:solidFill>
                    <a:srgbClr val="CC0000"/>
                  </a:solidFill>
                  <a:sym typeface="Wingdings" charset="0"/>
                </a:rPr>
                <a:t> </a:t>
              </a:r>
              <a:r>
                <a:rPr lang="en-US" sz="3200">
                  <a:sym typeface="Wingdings" charset="0"/>
                </a:rPr>
                <a:t>C</a:t>
              </a:r>
              <a:r>
                <a:rPr lang="en-US" sz="3200" baseline="-25000">
                  <a:sym typeface="Wingdings" charset="0"/>
                </a:rPr>
                <a:t>6</a:t>
              </a:r>
              <a:r>
                <a:rPr lang="en-US" sz="3200">
                  <a:sym typeface="Wingdings" charset="0"/>
                </a:rPr>
                <a:t>H</a:t>
              </a:r>
              <a:r>
                <a:rPr lang="en-US" sz="3200" baseline="-25000">
                  <a:sym typeface="Wingdings" charset="0"/>
                </a:rPr>
                <a:t>12</a:t>
              </a:r>
              <a:r>
                <a:rPr lang="en-US" sz="3200">
                  <a:sym typeface="Wingdings" charset="0"/>
                </a:rPr>
                <a:t>O</a:t>
              </a:r>
              <a:r>
                <a:rPr lang="en-US" sz="3200" baseline="-25000">
                  <a:sym typeface="Wingdings" charset="0"/>
                </a:rPr>
                <a:t>6</a:t>
              </a:r>
              <a:r>
                <a:rPr lang="en-US" sz="3200">
                  <a:sym typeface="Wingdings" charset="0"/>
                </a:rPr>
                <a:t> + 6O</a:t>
              </a:r>
              <a:r>
                <a:rPr lang="en-US" sz="3200" baseline="-25000">
                  <a:sym typeface="Wingdings" charset="0"/>
                </a:rPr>
                <a:t>2</a:t>
              </a:r>
            </a:p>
          </p:txBody>
        </p:sp>
        <p:sp>
          <p:nvSpPr>
            <p:cNvPr id="32778" name="TextBox 6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66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000090"/>
                  </a:solidFill>
                </a:rPr>
                <a:t>Reactants   </a:t>
              </a:r>
            </a:p>
          </p:txBody>
        </p:sp>
        <p:sp>
          <p:nvSpPr>
            <p:cNvPr id="32779" name="TextBox 7"/>
            <p:cNvSpPr txBox="1">
              <a:spLocks noChangeArrowheads="1"/>
            </p:cNvSpPr>
            <p:nvPr/>
          </p:nvSpPr>
          <p:spPr bwMode="auto">
            <a:xfrm>
              <a:off x="5562600" y="11430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333333"/>
                  </a:solidFill>
                </a:rPr>
                <a:t>Products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33400" y="4876800"/>
            <a:ext cx="8382000" cy="1027113"/>
            <a:chOff x="533400" y="4876800"/>
            <a:chExt cx="8382000" cy="1027331"/>
          </a:xfrm>
        </p:grpSpPr>
        <p:sp>
          <p:nvSpPr>
            <p:cNvPr id="32773" name="Rectangle 9"/>
            <p:cNvSpPr>
              <a:spLocks noChangeArrowheads="1"/>
            </p:cNvSpPr>
            <p:nvPr/>
          </p:nvSpPr>
          <p:spPr bwMode="auto">
            <a:xfrm>
              <a:off x="533400" y="5257800"/>
              <a:ext cx="838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600">
                  <a:sym typeface="Wingdings" charset="0"/>
                </a:rPr>
                <a:t>C</a:t>
              </a:r>
              <a:r>
                <a:rPr lang="en-US" sz="3600" baseline="-25000">
                  <a:sym typeface="Wingdings" charset="0"/>
                </a:rPr>
                <a:t>6</a:t>
              </a:r>
              <a:r>
                <a:rPr lang="en-US" sz="3600">
                  <a:sym typeface="Wingdings" charset="0"/>
                </a:rPr>
                <a:t>H</a:t>
              </a:r>
              <a:r>
                <a:rPr lang="en-US" sz="3600" baseline="-25000">
                  <a:sym typeface="Wingdings" charset="0"/>
                </a:rPr>
                <a:t>12</a:t>
              </a:r>
              <a:r>
                <a:rPr lang="en-US" sz="3600">
                  <a:sym typeface="Wingdings" charset="0"/>
                </a:rPr>
                <a:t>O</a:t>
              </a:r>
              <a:r>
                <a:rPr lang="en-US" sz="3600" baseline="-25000">
                  <a:sym typeface="Wingdings" charset="0"/>
                </a:rPr>
                <a:t>6</a:t>
              </a:r>
              <a:r>
                <a:rPr lang="en-US" sz="3600">
                  <a:sym typeface="Wingdings" charset="0"/>
                </a:rPr>
                <a:t> + 6O</a:t>
              </a:r>
              <a:r>
                <a:rPr lang="en-US" sz="3600" baseline="-25000">
                  <a:sym typeface="Wingdings" charset="0"/>
                </a:rPr>
                <a:t>2  </a:t>
              </a:r>
              <a:r>
                <a:rPr lang="en-US" sz="3600">
                  <a:solidFill>
                    <a:srgbClr val="CC0000"/>
                  </a:solidFill>
                  <a:sym typeface="Wingdings" charset="0"/>
                </a:rPr>
                <a:t>  </a:t>
              </a:r>
              <a:r>
                <a:rPr lang="en-US" sz="3600">
                  <a:solidFill>
                    <a:srgbClr val="000090"/>
                  </a:solidFill>
                </a:rPr>
                <a:t>6CO</a:t>
              </a:r>
              <a:r>
                <a:rPr lang="en-US" sz="3600" baseline="-25000">
                  <a:solidFill>
                    <a:srgbClr val="000090"/>
                  </a:solidFill>
                </a:rPr>
                <a:t>2</a:t>
              </a:r>
              <a:r>
                <a:rPr lang="en-US" sz="3600">
                  <a:solidFill>
                    <a:srgbClr val="000090"/>
                  </a:solidFill>
                </a:rPr>
                <a:t> + 6H</a:t>
              </a:r>
              <a:r>
                <a:rPr lang="en-US" sz="3600" baseline="-25000">
                  <a:solidFill>
                    <a:srgbClr val="000090"/>
                  </a:solidFill>
                </a:rPr>
                <a:t>2</a:t>
              </a:r>
              <a:r>
                <a:rPr lang="en-US" sz="3600">
                  <a:solidFill>
                    <a:srgbClr val="000090"/>
                  </a:solidFill>
                </a:rPr>
                <a:t>O + 36ATP</a:t>
              </a:r>
              <a:endParaRPr lang="en-US" sz="3600" baseline="-25000">
                <a:sym typeface="Wingdings" charset="0"/>
              </a:endParaRPr>
            </a:p>
          </p:txBody>
        </p:sp>
        <p:sp>
          <p:nvSpPr>
            <p:cNvPr id="32774" name="Rectangle 10"/>
            <p:cNvSpPr>
              <a:spLocks noChangeArrowheads="1"/>
            </p:cNvSpPr>
            <p:nvPr/>
          </p:nvSpPr>
          <p:spPr bwMode="auto">
            <a:xfrm>
              <a:off x="4724400" y="4953000"/>
              <a:ext cx="162095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u="sng">
                  <a:solidFill>
                    <a:srgbClr val="333333"/>
                  </a:solidFill>
                </a:rPr>
                <a:t>Products</a:t>
              </a:r>
              <a:endParaRPr lang="en-US" sz="3200"/>
            </a:p>
          </p:txBody>
        </p:sp>
        <p:sp>
          <p:nvSpPr>
            <p:cNvPr id="32775" name="Rectangle 11"/>
            <p:cNvSpPr>
              <a:spLocks noChangeArrowheads="1"/>
            </p:cNvSpPr>
            <p:nvPr/>
          </p:nvSpPr>
          <p:spPr bwMode="auto">
            <a:xfrm>
              <a:off x="990600" y="4876800"/>
              <a:ext cx="24384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 u="sng">
                  <a:solidFill>
                    <a:srgbClr val="000090"/>
                  </a:solidFill>
                </a:rPr>
                <a:t>Reactants</a:t>
              </a:r>
              <a:endParaRPr lang="en-US" sz="3200"/>
            </a:p>
          </p:txBody>
        </p:sp>
        <p:sp>
          <p:nvSpPr>
            <p:cNvPr id="32776" name="TextBox 12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1371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u="sng"/>
                <a:t>ENERGY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/>
          </p:nvPr>
        </p:nvSpPr>
        <p:spPr>
          <a:xfrm>
            <a:off x="304800" y="685800"/>
            <a:ext cx="8610600" cy="5638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Plants are the only living thing that can produce their own </a:t>
            </a:r>
            <a:r>
              <a:rPr lang="en-US" dirty="0" smtClean="0">
                <a:latin typeface="Times New Roman" charset="0"/>
              </a:rPr>
              <a:t>food = producer/autotrophic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They use a process called photosynthesis to make </a:t>
            </a:r>
            <a:r>
              <a:rPr lang="en-US" dirty="0" smtClean="0">
                <a:latin typeface="Times New Roman" charset="0"/>
              </a:rPr>
              <a:t>food which we call glucose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A beneficial byproduct of photosynthesis is that oxygen is released to atmosphere</a:t>
            </a:r>
          </a:p>
          <a:p>
            <a:r>
              <a:rPr lang="en-US" dirty="0">
                <a:latin typeface="Times New Roman" charset="0"/>
              </a:rPr>
              <a:t>Formula for Photosynthesis</a:t>
            </a: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Cellular respiration’s chemical formula is the opposite of photosynthesis</a:t>
            </a: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219200" y="4419600"/>
            <a:ext cx="7772400" cy="1041400"/>
            <a:chOff x="685800" y="1143000"/>
            <a:chExt cx="7772400" cy="1041976"/>
          </a:xfrm>
        </p:grpSpPr>
        <p:sp>
          <p:nvSpPr>
            <p:cNvPr id="33796" name="Rectangle 3"/>
            <p:cNvSpPr>
              <a:spLocks noChangeArrowheads="1"/>
            </p:cNvSpPr>
            <p:nvPr/>
          </p:nvSpPr>
          <p:spPr bwMode="auto">
            <a:xfrm>
              <a:off x="685800" y="1600200"/>
              <a:ext cx="77724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0090"/>
                  </a:solidFill>
                </a:rPr>
                <a:t>6CO</a:t>
              </a:r>
              <a:r>
                <a:rPr lang="en-US" sz="3200" baseline="-25000" dirty="0">
                  <a:solidFill>
                    <a:srgbClr val="000090"/>
                  </a:solidFill>
                </a:rPr>
                <a:t>2</a:t>
              </a:r>
              <a:r>
                <a:rPr lang="en-US" sz="3200" dirty="0">
                  <a:solidFill>
                    <a:srgbClr val="000090"/>
                  </a:solidFill>
                </a:rPr>
                <a:t> + 6H</a:t>
              </a:r>
              <a:r>
                <a:rPr lang="en-US" sz="3200" baseline="-25000" dirty="0">
                  <a:solidFill>
                    <a:srgbClr val="000090"/>
                  </a:solidFill>
                </a:rPr>
                <a:t>2</a:t>
              </a:r>
              <a:r>
                <a:rPr lang="en-US" sz="3200" dirty="0">
                  <a:solidFill>
                    <a:srgbClr val="000090"/>
                  </a:solidFill>
                </a:rPr>
                <a:t>O </a:t>
              </a:r>
              <a:r>
                <a:rPr lang="en-US" sz="3200" dirty="0">
                  <a:solidFill>
                    <a:srgbClr val="CC0000"/>
                  </a:solidFill>
                </a:rPr>
                <a:t>+ sunlight </a:t>
              </a:r>
              <a:r>
                <a:rPr lang="en-US" sz="3200" dirty="0">
                  <a:solidFill>
                    <a:srgbClr val="CC0000"/>
                  </a:solidFill>
                  <a:sym typeface="Wingdings" charset="0"/>
                </a:rPr>
                <a:t> </a:t>
              </a:r>
              <a:r>
                <a:rPr lang="en-US" sz="3200" dirty="0">
                  <a:sym typeface="Wingdings" charset="0"/>
                </a:rPr>
                <a:t>C</a:t>
              </a:r>
              <a:r>
                <a:rPr lang="en-US" sz="3200" baseline="-25000" dirty="0">
                  <a:sym typeface="Wingdings" charset="0"/>
                </a:rPr>
                <a:t>6</a:t>
              </a:r>
              <a:r>
                <a:rPr lang="en-US" sz="3200" dirty="0">
                  <a:sym typeface="Wingdings" charset="0"/>
                </a:rPr>
                <a:t>H</a:t>
              </a:r>
              <a:r>
                <a:rPr lang="en-US" sz="3200" baseline="-25000" dirty="0">
                  <a:sym typeface="Wingdings" charset="0"/>
                </a:rPr>
                <a:t>12</a:t>
              </a:r>
              <a:r>
                <a:rPr lang="en-US" sz="3200" dirty="0">
                  <a:sym typeface="Wingdings" charset="0"/>
                </a:rPr>
                <a:t>O</a:t>
              </a:r>
              <a:r>
                <a:rPr lang="en-US" sz="3200" baseline="-25000" dirty="0">
                  <a:sym typeface="Wingdings" charset="0"/>
                </a:rPr>
                <a:t>6</a:t>
              </a:r>
              <a:r>
                <a:rPr lang="en-US" sz="3200" dirty="0">
                  <a:sym typeface="Wingdings" charset="0"/>
                </a:rPr>
                <a:t> + 6O</a:t>
              </a:r>
              <a:r>
                <a:rPr lang="en-US" sz="3200" baseline="-25000" dirty="0">
                  <a:sym typeface="Wingdings" charset="0"/>
                </a:rPr>
                <a:t>2</a:t>
              </a:r>
              <a:endParaRPr lang="en-US" sz="3200" dirty="0"/>
            </a:p>
          </p:txBody>
        </p:sp>
        <p:sp>
          <p:nvSpPr>
            <p:cNvPr id="33797" name="TextBox 4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66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000090"/>
                  </a:solidFill>
                </a:rPr>
                <a:t>Reactants   </a:t>
              </a:r>
            </a:p>
          </p:txBody>
        </p:sp>
        <p:sp>
          <p:nvSpPr>
            <p:cNvPr id="33798" name="TextBox 5"/>
            <p:cNvSpPr txBox="1">
              <a:spLocks noChangeArrowheads="1"/>
            </p:cNvSpPr>
            <p:nvPr/>
          </p:nvSpPr>
          <p:spPr bwMode="auto">
            <a:xfrm>
              <a:off x="5562600" y="11430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333333"/>
                  </a:solidFill>
                </a:rPr>
                <a:t>Products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1000" y="0"/>
            <a:ext cx="6175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Photo-synthesis - Notes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685800"/>
            <a:ext cx="8915400" cy="563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Suns energy allows the chemical reaction to occur and is store in the bonds of the sugar/glucose</a:t>
            </a:r>
          </a:p>
          <a:p>
            <a:pPr>
              <a:defRPr/>
            </a:pPr>
            <a:r>
              <a:rPr lang="en-US" dirty="0" smtClean="0"/>
              <a:t>Without the sunlight plants would not survive</a:t>
            </a:r>
          </a:p>
          <a:p>
            <a:pPr>
              <a:defRPr/>
            </a:pPr>
            <a:r>
              <a:rPr lang="en-US" dirty="0" smtClean="0"/>
              <a:t>Without plants, ecosystems would not survive</a:t>
            </a:r>
          </a:p>
          <a:p>
            <a:pPr>
              <a:defRPr/>
            </a:pPr>
            <a:r>
              <a:rPr lang="en-US" dirty="0" smtClean="0"/>
              <a:t>Energy is transferred from the sun to the plants then to other organisms</a:t>
            </a:r>
          </a:p>
          <a:p>
            <a:pPr>
              <a:defRPr/>
            </a:pPr>
            <a:r>
              <a:rPr lang="en-US" dirty="0" smtClean="0"/>
              <a:t>Cellular respiration releases “suns” energy in the form of ATP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" y="0"/>
            <a:ext cx="6175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Photo-synthesis - Notes</a:t>
            </a:r>
          </a:p>
        </p:txBody>
      </p: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609600" y="4826001"/>
            <a:ext cx="7772400" cy="1534166"/>
            <a:chOff x="685800" y="1143000"/>
            <a:chExt cx="7772400" cy="1535014"/>
          </a:xfrm>
        </p:grpSpPr>
        <p:sp>
          <p:nvSpPr>
            <p:cNvPr id="34820" name="Rectangle 6"/>
            <p:cNvSpPr>
              <a:spLocks noChangeArrowheads="1"/>
            </p:cNvSpPr>
            <p:nvPr/>
          </p:nvSpPr>
          <p:spPr bwMode="auto">
            <a:xfrm>
              <a:off x="685800" y="1600200"/>
              <a:ext cx="7772400" cy="107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 smtClean="0">
                  <a:sym typeface="Wingdings" charset="0"/>
                </a:rPr>
                <a:t>C</a:t>
              </a:r>
              <a:r>
                <a:rPr lang="en-US" sz="3200" baseline="-25000" dirty="0" smtClean="0">
                  <a:sym typeface="Wingdings" charset="0"/>
                </a:rPr>
                <a:t>6</a:t>
              </a:r>
              <a:r>
                <a:rPr lang="en-US" sz="3200" dirty="0" smtClean="0">
                  <a:sym typeface="Wingdings" charset="0"/>
                </a:rPr>
                <a:t>H</a:t>
              </a:r>
              <a:r>
                <a:rPr lang="en-US" sz="3200" baseline="-25000" dirty="0" smtClean="0">
                  <a:sym typeface="Wingdings" charset="0"/>
                </a:rPr>
                <a:t>12</a:t>
              </a:r>
              <a:r>
                <a:rPr lang="en-US" sz="3200" dirty="0" smtClean="0">
                  <a:sym typeface="Wingdings" charset="0"/>
                </a:rPr>
                <a:t>O</a:t>
              </a:r>
              <a:r>
                <a:rPr lang="en-US" sz="3200" baseline="-25000" dirty="0" smtClean="0">
                  <a:sym typeface="Wingdings" charset="0"/>
                </a:rPr>
                <a:t>6</a:t>
              </a:r>
              <a:r>
                <a:rPr lang="en-US" sz="3200" dirty="0" smtClean="0">
                  <a:sym typeface="Wingdings" charset="0"/>
                </a:rPr>
                <a:t> + 6O</a:t>
              </a:r>
              <a:r>
                <a:rPr lang="en-US" sz="3200" baseline="-25000" dirty="0" smtClean="0">
                  <a:sym typeface="Wingdings" charset="0"/>
                </a:rPr>
                <a:t>2</a:t>
              </a:r>
              <a:r>
                <a:rPr lang="en-US" sz="3200" dirty="0" smtClean="0">
                  <a:sym typeface="Wingdings" charset="0"/>
                </a:rPr>
                <a:t>   </a:t>
              </a:r>
              <a:r>
                <a:rPr lang="en-US" sz="3200" dirty="0" smtClean="0">
                  <a:sym typeface="Wingdings"/>
                </a:rPr>
                <a:t> </a:t>
              </a:r>
              <a:r>
                <a:rPr lang="en-US" sz="3200" dirty="0" smtClean="0">
                  <a:solidFill>
                    <a:srgbClr val="000090"/>
                  </a:solidFill>
                </a:rPr>
                <a:t>6CO</a:t>
              </a:r>
              <a:r>
                <a:rPr lang="en-US" sz="3200" baseline="-25000" dirty="0" smtClean="0">
                  <a:solidFill>
                    <a:srgbClr val="000090"/>
                  </a:solidFill>
                </a:rPr>
                <a:t>2</a:t>
              </a:r>
              <a:r>
                <a:rPr lang="en-US" sz="3200" dirty="0" smtClean="0">
                  <a:solidFill>
                    <a:srgbClr val="000090"/>
                  </a:solidFill>
                </a:rPr>
                <a:t> + 6H</a:t>
              </a:r>
              <a:r>
                <a:rPr lang="en-US" sz="3200" baseline="-25000" dirty="0" smtClean="0">
                  <a:solidFill>
                    <a:srgbClr val="000090"/>
                  </a:solidFill>
                </a:rPr>
                <a:t>2</a:t>
              </a:r>
              <a:r>
                <a:rPr lang="en-US" sz="3200" dirty="0" smtClean="0">
                  <a:solidFill>
                    <a:srgbClr val="000090"/>
                  </a:solidFill>
                </a:rPr>
                <a:t>O +36 ATP</a:t>
              </a:r>
              <a:endParaRPr lang="en-US" sz="3200" dirty="0" smtClean="0"/>
            </a:p>
            <a:p>
              <a:r>
                <a:rPr lang="en-US" sz="3200" dirty="0" smtClean="0">
                  <a:sym typeface="Wingdings"/>
                </a:rPr>
                <a:t> </a:t>
              </a:r>
              <a:endParaRPr lang="en-US" sz="3200" dirty="0" smtClean="0"/>
            </a:p>
          </p:txBody>
        </p:sp>
        <p:sp>
          <p:nvSpPr>
            <p:cNvPr id="34821" name="TextBox 7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66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000090"/>
                  </a:solidFill>
                </a:rPr>
                <a:t>Reactants   </a:t>
              </a:r>
            </a:p>
          </p:txBody>
        </p:sp>
        <p:sp>
          <p:nvSpPr>
            <p:cNvPr id="34822" name="TextBox 8"/>
            <p:cNvSpPr txBox="1">
              <a:spLocks noChangeArrowheads="1"/>
            </p:cNvSpPr>
            <p:nvPr/>
          </p:nvSpPr>
          <p:spPr bwMode="auto">
            <a:xfrm>
              <a:off x="5562600" y="11430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333333"/>
                  </a:solidFill>
                </a:rPr>
                <a:t>Products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7162800" cy="4953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3600">
                <a:solidFill>
                  <a:schemeClr val="tx2"/>
                </a:solidFill>
                <a:latin typeface="Times New Roman" charset="0"/>
              </a:rPr>
              <a:t>Plants use sunlight to turn water and carbon dioxide into glucose. Glucose is a kind of sugar.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3600">
                <a:solidFill>
                  <a:schemeClr val="tx2"/>
                </a:solidFill>
                <a:latin typeface="Times New Roman" charset="0"/>
              </a:rPr>
              <a:t>Plants use glucose as food for energy and as a building block for growing.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3600" u="sng">
                <a:solidFill>
                  <a:schemeClr val="tx2"/>
                </a:solidFill>
                <a:latin typeface="Times New Roman" charset="0"/>
              </a:rPr>
              <a:t>Plants are Autotrophs(able to make own food)</a:t>
            </a:r>
            <a:endParaRPr lang="en-US" sz="360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35842" name="Picture 3" descr="BD13730_">
            <a:hlinkClick r:id="rId4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886200"/>
            <a:ext cx="2971800" cy="2971800"/>
          </a:xfrm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228600"/>
            <a:ext cx="4162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Photo-synthesis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81400" y="990600"/>
            <a:ext cx="48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means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"putting together with light."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905000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How do we know that plants make carbohydrates from just carbon dioxide water and light energy?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Times New Roman" charset="0"/>
              </a:rPr>
              <a:t>For example: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charset="0"/>
              </a:rPr>
              <a:t>Jan Baptisa van Helmont (1648) </a:t>
            </a:r>
            <a:r>
              <a:rPr lang="en-US">
                <a:latin typeface="Times New Roman" charset="0"/>
              </a:rPr>
              <a:t>planted a Willow Tree weighing 8 pounds into 200 pounds of soil and then after 5 years the tree weighed 169 lbs. and the soil was still nearly 200 lbs.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105400" y="1524000"/>
            <a:ext cx="314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Experiments!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GB">
                <a:latin typeface="Times New Roman" charset="0"/>
              </a:rPr>
              <a:t>Plants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8382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kumimoji="1" lang="en-GB" sz="3200">
                <a:solidFill>
                  <a:schemeClr val="tx2"/>
                </a:solidFill>
              </a:rPr>
              <a:t>Leaves are green because they contain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kumimoji="1" lang="en-GB" sz="3200">
                <a:solidFill>
                  <a:schemeClr val="tx2"/>
                </a:solidFill>
              </a:rPr>
              <a:t>the pigment: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1000" y="3124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Times New Roman" pitchFamily="1" charset="0"/>
                <a:hlinkClick r:id="rId3"/>
              </a:rPr>
              <a:t>chlorophyll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Times New Roman" pitchFamily="1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4191000"/>
            <a:ext cx="3733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None/>
              <a:defRPr/>
            </a:pPr>
            <a:r>
              <a:rPr lang="en-GB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Leaves have a large surface area to absorb as much </a:t>
            </a:r>
            <a:r>
              <a:rPr lang="en-GB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hlinkClick r:id="rId4"/>
              </a:rPr>
              <a:t>light </a:t>
            </a:r>
            <a:r>
              <a:rPr lang="en-GB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as possible</a:t>
            </a:r>
          </a:p>
        </p:txBody>
      </p:sp>
      <p:pic>
        <p:nvPicPr>
          <p:cNvPr id="2" name="Picture 6" descr="bgtree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39578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886200" y="54102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Times New Roman" pitchFamily="1" charset="0"/>
              </a:rPr>
              <a:t>"Thanks for the Glucose!"</a:t>
            </a:r>
            <a:r>
              <a:rPr lang="en-US" sz="3200">
                <a:latin typeface="Arial" charset="0"/>
                <a:ea typeface="+mn-ea"/>
                <a:cs typeface="Times New Roman" pitchFamily="1" charset="0"/>
              </a:rPr>
              <a:t> </a:t>
            </a:r>
          </a:p>
        </p:txBody>
      </p:sp>
      <p:pic>
        <p:nvPicPr>
          <p:cNvPr id="38920" name="Picture 8" descr="leaf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066800"/>
            <a:ext cx="52641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484188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Plant leaves have many types of cells!</a:t>
            </a:r>
          </a:p>
        </p:txBody>
      </p:sp>
      <p:pic>
        <p:nvPicPr>
          <p:cNvPr id="84994" name="Picture 3" descr="Leaf%20Cross-se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-6350" y="152400"/>
            <a:ext cx="84582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Ecosystems and Energy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How Plants Get Ecosystems Started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077200" cy="41148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</a:rPr>
              <a:t>Plants and plant like organisms(bacteria) are the only organisms that can MAKE their OWN food/fuel.</a:t>
            </a:r>
          </a:p>
          <a:p>
            <a:r>
              <a:rPr lang="en-US">
                <a:solidFill>
                  <a:srgbClr val="FF0000"/>
                </a:solidFill>
                <a:latin typeface="Times New Roman" charset="0"/>
              </a:rPr>
              <a:t>Because of this plants are called Autotrophic (able to make their own food)</a:t>
            </a:r>
          </a:p>
          <a:p>
            <a:endParaRPr lang="en-US">
              <a:latin typeface="Times New Roman" charset="0"/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How do Plants make their own food?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Plants make their own food through a process call photosynthesis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5638800" cy="1143000"/>
          </a:xfrm>
        </p:spPr>
        <p:txBody>
          <a:bodyPr/>
          <a:lstStyle/>
          <a:p>
            <a:pPr algn="ctr" eaLnBrk="1" hangingPunct="1"/>
            <a:r>
              <a:rPr lang="en-US" sz="4800">
                <a:latin typeface="Times New Roman" charset="0"/>
              </a:rPr>
              <a:t>What is Photosynthesis?</a:t>
            </a:r>
            <a:br>
              <a:rPr lang="en-US" sz="48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A chemical reaction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9144000" cy="1558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GB" sz="280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GB" sz="2800" b="1">
                <a:solidFill>
                  <a:srgbClr val="000090"/>
                </a:solidFill>
                <a:latin typeface="Times New Roman" charset="0"/>
              </a:rPr>
              <a:t>Carbon dioxide + water                             </a:t>
            </a:r>
            <a:r>
              <a:rPr lang="en-GB" sz="2800" b="1">
                <a:solidFill>
                  <a:srgbClr val="FF0000"/>
                </a:solidFill>
                <a:latin typeface="Times New Roman" charset="0"/>
              </a:rPr>
              <a:t>glucose + oxygen</a:t>
            </a:r>
            <a:endParaRPr lang="en-US" sz="2800" b="1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20483" name="Picture 4" descr="s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4838" y="0"/>
            <a:ext cx="2189162" cy="2189163"/>
          </a:xfrm>
          <a:noFill/>
        </p:spPr>
      </p:pic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3886200" y="3048000"/>
            <a:ext cx="16764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38600" y="2462213"/>
            <a:ext cx="123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None/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sunlight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52800" y="3276600"/>
            <a:ext cx="286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None/>
              <a:defRPr/>
            </a:pPr>
            <a:r>
              <a:rPr lang="en-GB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absorbed by chlorophyll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810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CO</a:t>
            </a:r>
            <a:r>
              <a:rPr lang="en-US" sz="36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+ </a:t>
            </a: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H</a:t>
            </a:r>
            <a:r>
              <a:rPr lang="en-US" sz="36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O + energy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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C</a:t>
            </a:r>
            <a:r>
              <a:rPr lang="en-US" sz="36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H</a:t>
            </a:r>
            <a:r>
              <a:rPr lang="en-US" sz="36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12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O</a:t>
            </a:r>
            <a:r>
              <a:rPr lang="en-US" sz="36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+ </a:t>
            </a: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O</a:t>
            </a:r>
            <a:r>
              <a:rPr lang="en-US" sz="36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</a:p>
        </p:txBody>
      </p:sp>
      <p:pic>
        <p:nvPicPr>
          <p:cNvPr id="20488" name="Picture 9" descr="greenplants">
            <a:hlinkClick r:id="rId4" tooltip="&quot;levels at which photosynthesis functions&quot;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54275" cy="2189163"/>
          </a:xfrm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5"/>
          <a:stretch>
            <a:fillRect/>
          </a:stretch>
        </p:blipFill>
        <p:spPr bwMode="auto">
          <a:xfrm>
            <a:off x="0" y="4648200"/>
            <a:ext cx="91440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13"/>
          <p:cNvSpPr>
            <a:spLocks noChangeShapeType="1"/>
          </p:cNvSpPr>
          <p:nvPr/>
        </p:nvSpPr>
        <p:spPr bwMode="auto">
          <a:xfrm flipH="1" flipV="1">
            <a:off x="2101850" y="4572000"/>
            <a:ext cx="639763" cy="12303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990600" y="24384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u="sng">
                <a:solidFill>
                  <a:srgbClr val="000090"/>
                </a:solidFill>
              </a:rPr>
              <a:t>Reactants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6553200" y="24384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u="sng">
                <a:solidFill>
                  <a:srgbClr val="FF0000"/>
                </a:solidFill>
              </a:rPr>
              <a:t>Products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91600" cy="758825"/>
          </a:xfrm>
        </p:spPr>
        <p:txBody>
          <a:bodyPr/>
          <a:lstStyle/>
          <a:p>
            <a:r>
              <a:rPr lang="en-US" sz="4000">
                <a:latin typeface="Times New Roman" charset="0"/>
              </a:rPr>
              <a:t>Where does the plant get the reactant CO</a:t>
            </a:r>
            <a:r>
              <a:rPr lang="en-US" sz="4000" baseline="-25000">
                <a:latin typeface="Times New Roman" charset="0"/>
              </a:rPr>
              <a:t>2</a:t>
            </a:r>
            <a:r>
              <a:rPr lang="en-US" sz="4000">
                <a:latin typeface="Times New Roman" charset="0"/>
              </a:rPr>
              <a:t>?</a:t>
            </a:r>
          </a:p>
        </p:txBody>
      </p:sp>
      <p:sp>
        <p:nvSpPr>
          <p:cNvPr id="22530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848600" cy="1524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Carbon Dioxide is absorb through the bottom of the leaf called the </a:t>
            </a:r>
            <a:r>
              <a:rPr lang="en-US" b="1" u="sng">
                <a:latin typeface="Times New Roman" charset="0"/>
              </a:rPr>
              <a:t>stomata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  <p:grpSp>
        <p:nvGrpSpPr>
          <p:cNvPr id="22531" name="Group 9"/>
          <p:cNvGrpSpPr>
            <a:grpSpLocks/>
          </p:cNvGrpSpPr>
          <p:nvPr/>
        </p:nvGrpSpPr>
        <p:grpSpPr bwMode="auto">
          <a:xfrm>
            <a:off x="685800" y="685800"/>
            <a:ext cx="7772400" cy="965200"/>
            <a:chOff x="685800" y="1676400"/>
            <a:chExt cx="7772400" cy="965776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685800" y="2057400"/>
              <a:ext cx="77724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0090"/>
                  </a:solidFill>
                </a:rPr>
                <a:t>6CO</a:t>
              </a:r>
              <a:r>
                <a:rPr lang="en-US" sz="3200" baseline="-25000">
                  <a:solidFill>
                    <a:srgbClr val="000090"/>
                  </a:solidFill>
                </a:rPr>
                <a:t>2</a:t>
              </a:r>
              <a:r>
                <a:rPr lang="en-US" sz="3200">
                  <a:solidFill>
                    <a:srgbClr val="000090"/>
                  </a:solidFill>
                </a:rPr>
                <a:t> + 6H</a:t>
              </a:r>
              <a:r>
                <a:rPr lang="en-US" sz="3200" baseline="-25000">
                  <a:solidFill>
                    <a:srgbClr val="000090"/>
                  </a:solidFill>
                </a:rPr>
                <a:t>2</a:t>
              </a:r>
              <a:r>
                <a:rPr lang="en-US" sz="3200">
                  <a:solidFill>
                    <a:srgbClr val="000090"/>
                  </a:solidFill>
                </a:rPr>
                <a:t>O </a:t>
              </a:r>
              <a:r>
                <a:rPr lang="en-US" sz="3200">
                  <a:solidFill>
                    <a:srgbClr val="CC0000"/>
                  </a:solidFill>
                </a:rPr>
                <a:t>+ sunlight </a:t>
              </a:r>
              <a:r>
                <a:rPr lang="en-US" sz="3200">
                  <a:solidFill>
                    <a:srgbClr val="CC0000"/>
                  </a:solidFill>
                  <a:sym typeface="Wingdings" charset="0"/>
                </a:rPr>
                <a:t> </a:t>
              </a:r>
              <a:r>
                <a:rPr lang="en-US" sz="3200">
                  <a:solidFill>
                    <a:srgbClr val="333333"/>
                  </a:solidFill>
                  <a:sym typeface="Wingdings" charset="0"/>
                </a:rPr>
                <a:t>C</a:t>
              </a:r>
              <a:r>
                <a:rPr lang="en-US" sz="3200" baseline="-25000">
                  <a:solidFill>
                    <a:srgbClr val="333333"/>
                  </a:solidFill>
                  <a:sym typeface="Wingdings" charset="0"/>
                </a:rPr>
                <a:t>6</a:t>
              </a:r>
              <a:r>
                <a:rPr lang="en-US" sz="3200">
                  <a:solidFill>
                    <a:srgbClr val="333333"/>
                  </a:solidFill>
                  <a:sym typeface="Wingdings" charset="0"/>
                </a:rPr>
                <a:t>H</a:t>
              </a:r>
              <a:r>
                <a:rPr lang="en-US" sz="3200" baseline="-25000">
                  <a:solidFill>
                    <a:srgbClr val="333333"/>
                  </a:solidFill>
                  <a:sym typeface="Wingdings" charset="0"/>
                </a:rPr>
                <a:t>12</a:t>
              </a:r>
              <a:r>
                <a:rPr lang="en-US" sz="3200">
                  <a:solidFill>
                    <a:srgbClr val="333333"/>
                  </a:solidFill>
                  <a:sym typeface="Wingdings" charset="0"/>
                </a:rPr>
                <a:t>O</a:t>
              </a:r>
              <a:r>
                <a:rPr lang="en-US" sz="3200" baseline="-25000">
                  <a:solidFill>
                    <a:srgbClr val="333333"/>
                  </a:solidFill>
                  <a:sym typeface="Wingdings" charset="0"/>
                </a:rPr>
                <a:t>6</a:t>
              </a:r>
              <a:r>
                <a:rPr lang="en-US" sz="3200">
                  <a:solidFill>
                    <a:srgbClr val="333333"/>
                  </a:solidFill>
                  <a:sym typeface="Wingdings" charset="0"/>
                </a:rPr>
                <a:t> + 6O</a:t>
              </a:r>
              <a:r>
                <a:rPr lang="en-US" sz="3200" baseline="-25000">
                  <a:solidFill>
                    <a:srgbClr val="333333"/>
                  </a:solidFill>
                  <a:sym typeface="Wingdings" charset="0"/>
                </a:rPr>
                <a:t>2</a:t>
              </a:r>
              <a:endParaRPr lang="en-US" sz="3200">
                <a:solidFill>
                  <a:srgbClr val="333333"/>
                </a:solidFill>
              </a:endParaRPr>
            </a:p>
          </p:txBody>
        </p:sp>
        <p:sp>
          <p:nvSpPr>
            <p:cNvPr id="22534" name="TextBox 6"/>
            <p:cNvSpPr txBox="1">
              <a:spLocks noChangeArrowheads="1"/>
            </p:cNvSpPr>
            <p:nvPr/>
          </p:nvSpPr>
          <p:spPr bwMode="auto">
            <a:xfrm>
              <a:off x="1066800" y="16764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000090"/>
                  </a:solidFill>
                </a:rPr>
                <a:t>Reactants</a:t>
              </a:r>
            </a:p>
          </p:txBody>
        </p:sp>
        <p:sp>
          <p:nvSpPr>
            <p:cNvPr id="22535" name="TextBox 7"/>
            <p:cNvSpPr txBox="1">
              <a:spLocks noChangeArrowheads="1"/>
            </p:cNvSpPr>
            <p:nvPr/>
          </p:nvSpPr>
          <p:spPr bwMode="auto">
            <a:xfrm>
              <a:off x="5638800" y="16764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333333"/>
                  </a:solidFill>
                </a:rPr>
                <a:t>Products</a:t>
              </a:r>
            </a:p>
          </p:txBody>
        </p:sp>
      </p:grpSp>
      <p:pic>
        <p:nvPicPr>
          <p:cNvPr id="2253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181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057400"/>
            <a:ext cx="7848600" cy="1524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Water is absorbed through it’s roots and is brought up to the leaves through the plants vascular tubes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685800" y="1143000"/>
            <a:ext cx="7772400" cy="1041400"/>
            <a:chOff x="685800" y="1143000"/>
            <a:chExt cx="7772400" cy="1041976"/>
          </a:xfrm>
        </p:grpSpPr>
        <p:sp>
          <p:nvSpPr>
            <p:cNvPr id="23560" name="Rectangle 5"/>
            <p:cNvSpPr>
              <a:spLocks noChangeArrowheads="1"/>
            </p:cNvSpPr>
            <p:nvPr/>
          </p:nvSpPr>
          <p:spPr bwMode="auto">
            <a:xfrm>
              <a:off x="685800" y="1600200"/>
              <a:ext cx="77724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0090"/>
                  </a:solidFill>
                </a:rPr>
                <a:t>6CO</a:t>
              </a:r>
              <a:r>
                <a:rPr lang="en-US" sz="3200" baseline="-25000">
                  <a:solidFill>
                    <a:srgbClr val="000090"/>
                  </a:solidFill>
                </a:rPr>
                <a:t>2</a:t>
              </a:r>
              <a:r>
                <a:rPr lang="en-US" sz="3200">
                  <a:solidFill>
                    <a:srgbClr val="000090"/>
                  </a:solidFill>
                </a:rPr>
                <a:t> + 6H</a:t>
              </a:r>
              <a:r>
                <a:rPr lang="en-US" sz="3200" baseline="-25000">
                  <a:solidFill>
                    <a:srgbClr val="000090"/>
                  </a:solidFill>
                </a:rPr>
                <a:t>2</a:t>
              </a:r>
              <a:r>
                <a:rPr lang="en-US" sz="3200">
                  <a:solidFill>
                    <a:srgbClr val="000090"/>
                  </a:solidFill>
                </a:rPr>
                <a:t>O </a:t>
              </a:r>
              <a:r>
                <a:rPr lang="en-US" sz="3200">
                  <a:solidFill>
                    <a:srgbClr val="CC0000"/>
                  </a:solidFill>
                </a:rPr>
                <a:t>+ sunlight </a:t>
              </a:r>
              <a:r>
                <a:rPr lang="en-US" sz="3200">
                  <a:solidFill>
                    <a:srgbClr val="CC0000"/>
                  </a:solidFill>
                  <a:sym typeface="Wingdings" charset="0"/>
                </a:rPr>
                <a:t> </a:t>
              </a:r>
              <a:r>
                <a:rPr lang="en-US" sz="3200">
                  <a:solidFill>
                    <a:srgbClr val="FFFF00"/>
                  </a:solidFill>
                  <a:sym typeface="Wingdings" charset="0"/>
                </a:rPr>
                <a:t>C</a:t>
              </a:r>
              <a:r>
                <a:rPr lang="en-US" sz="3200" baseline="-25000">
                  <a:solidFill>
                    <a:srgbClr val="FFFF00"/>
                  </a:solidFill>
                  <a:sym typeface="Wingdings" charset="0"/>
                </a:rPr>
                <a:t>6</a:t>
              </a:r>
              <a:r>
                <a:rPr lang="en-US" sz="3200">
                  <a:solidFill>
                    <a:srgbClr val="FFFF00"/>
                  </a:solidFill>
                  <a:sym typeface="Wingdings" charset="0"/>
                </a:rPr>
                <a:t>H</a:t>
              </a:r>
              <a:r>
                <a:rPr lang="en-US" sz="3200" baseline="-25000">
                  <a:solidFill>
                    <a:srgbClr val="FFFF00"/>
                  </a:solidFill>
                  <a:sym typeface="Wingdings" charset="0"/>
                </a:rPr>
                <a:t>12</a:t>
              </a:r>
              <a:r>
                <a:rPr lang="en-US" sz="3200">
                  <a:solidFill>
                    <a:srgbClr val="FFFF00"/>
                  </a:solidFill>
                  <a:sym typeface="Wingdings" charset="0"/>
                </a:rPr>
                <a:t>O</a:t>
              </a:r>
              <a:r>
                <a:rPr lang="en-US" sz="3200" baseline="-25000">
                  <a:solidFill>
                    <a:srgbClr val="FFFF00"/>
                  </a:solidFill>
                  <a:sym typeface="Wingdings" charset="0"/>
                </a:rPr>
                <a:t>6</a:t>
              </a:r>
              <a:r>
                <a:rPr lang="en-US" sz="3200">
                  <a:solidFill>
                    <a:srgbClr val="FFFF00"/>
                  </a:solidFill>
                  <a:sym typeface="Wingdings" charset="0"/>
                </a:rPr>
                <a:t> + 6O</a:t>
              </a:r>
              <a:r>
                <a:rPr lang="en-US" sz="3200" baseline="-25000">
                  <a:solidFill>
                    <a:srgbClr val="FFFF00"/>
                  </a:solidFill>
                  <a:sym typeface="Wingdings" charset="0"/>
                </a:rPr>
                <a:t>2</a:t>
              </a:r>
              <a:endParaRPr lang="en-US" sz="3200">
                <a:solidFill>
                  <a:srgbClr val="FFFF00"/>
                </a:solidFill>
              </a:endParaRP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000090"/>
                  </a:solidFill>
                </a:rPr>
                <a:t>Reactants</a:t>
              </a:r>
            </a:p>
          </p:txBody>
        </p:sp>
        <p:sp>
          <p:nvSpPr>
            <p:cNvPr id="23562" name="TextBox 7"/>
            <p:cNvSpPr txBox="1">
              <a:spLocks noChangeArrowheads="1"/>
            </p:cNvSpPr>
            <p:nvPr/>
          </p:nvSpPr>
          <p:spPr bwMode="auto">
            <a:xfrm>
              <a:off x="5562600" y="11430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FFFF00"/>
                  </a:solidFill>
                </a:rPr>
                <a:t>Products</a:t>
              </a:r>
            </a:p>
          </p:txBody>
        </p:sp>
      </p:grpSp>
      <p:grpSp>
        <p:nvGrpSpPr>
          <p:cNvPr id="23555" name="Group 10"/>
          <p:cNvGrpSpPr>
            <a:grpSpLocks/>
          </p:cNvGrpSpPr>
          <p:nvPr/>
        </p:nvGrpSpPr>
        <p:grpSpPr bwMode="auto">
          <a:xfrm>
            <a:off x="1371600" y="3581400"/>
            <a:ext cx="5249863" cy="3068638"/>
            <a:chOff x="4343400" y="3581400"/>
            <a:chExt cx="5249139" cy="3068009"/>
          </a:xfrm>
        </p:grpSpPr>
        <p:pic>
          <p:nvPicPr>
            <p:cNvPr id="2355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581400"/>
              <a:ext cx="5249139" cy="306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343400" y="3581400"/>
              <a:ext cx="1142842" cy="53329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52875" y="3886138"/>
              <a:ext cx="1371411" cy="53329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3556" name="Title 1"/>
          <p:cNvSpPr txBox="1">
            <a:spLocks/>
          </p:cNvSpPr>
          <p:nvPr/>
        </p:nvSpPr>
        <p:spPr bwMode="auto">
          <a:xfrm>
            <a:off x="152400" y="-76200"/>
            <a:ext cx="8991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1" lang="en-US" sz="4000">
                <a:solidFill>
                  <a:schemeClr val="tx2"/>
                </a:solidFill>
              </a:rPr>
              <a:t>Where does the plant get the reactant H</a:t>
            </a:r>
            <a:r>
              <a:rPr kumimoji="1" lang="en-US" sz="4000" baseline="-25000">
                <a:solidFill>
                  <a:schemeClr val="tx2"/>
                </a:solidFill>
              </a:rPr>
              <a:t>2</a:t>
            </a:r>
            <a:r>
              <a:rPr kumimoji="1" lang="en-US" sz="4000">
                <a:solidFill>
                  <a:schemeClr val="tx2"/>
                </a:solidFill>
              </a:rPr>
              <a:t>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Where does the plant get the Energy for the reactants?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8153400" cy="2362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The SUN</a:t>
            </a:r>
          </a:p>
          <a:p>
            <a:r>
              <a:rPr lang="en-US">
                <a:latin typeface="Times New Roman" charset="0"/>
              </a:rPr>
              <a:t>The leaves cells contain Chlorophyll in the chloroplast capture the energy from the sun</a:t>
            </a:r>
          </a:p>
          <a:p>
            <a:r>
              <a:rPr lang="en-US">
                <a:latin typeface="Times New Roman" charset="0"/>
              </a:rPr>
              <a:t>This is where photosynthesis takes place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37038"/>
            <a:ext cx="23749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6"/>
          <p:cNvGrpSpPr>
            <a:grpSpLocks/>
          </p:cNvGrpSpPr>
          <p:nvPr/>
        </p:nvGrpSpPr>
        <p:grpSpPr bwMode="auto">
          <a:xfrm>
            <a:off x="685800" y="1066800"/>
            <a:ext cx="7772400" cy="1041400"/>
            <a:chOff x="685800" y="1143000"/>
            <a:chExt cx="7772400" cy="1041976"/>
          </a:xfrm>
        </p:grpSpPr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685800" y="1600200"/>
              <a:ext cx="77724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0090"/>
                  </a:solidFill>
                </a:rPr>
                <a:t>6CO</a:t>
              </a:r>
              <a:r>
                <a:rPr lang="en-US" sz="3200" baseline="-25000">
                  <a:solidFill>
                    <a:srgbClr val="000090"/>
                  </a:solidFill>
                </a:rPr>
                <a:t>2</a:t>
              </a:r>
              <a:r>
                <a:rPr lang="en-US" sz="3200">
                  <a:solidFill>
                    <a:srgbClr val="000090"/>
                  </a:solidFill>
                </a:rPr>
                <a:t> + 6H</a:t>
              </a:r>
              <a:r>
                <a:rPr lang="en-US" sz="3200" baseline="-25000">
                  <a:solidFill>
                    <a:srgbClr val="000090"/>
                  </a:solidFill>
                </a:rPr>
                <a:t>2</a:t>
              </a:r>
              <a:r>
                <a:rPr lang="en-US" sz="3200">
                  <a:solidFill>
                    <a:srgbClr val="000090"/>
                  </a:solidFill>
                </a:rPr>
                <a:t>O </a:t>
              </a:r>
              <a:r>
                <a:rPr lang="en-US" sz="3200">
                  <a:solidFill>
                    <a:srgbClr val="CC0000"/>
                  </a:solidFill>
                </a:rPr>
                <a:t>+ sunlight </a:t>
              </a:r>
              <a:r>
                <a:rPr lang="en-US" sz="3200">
                  <a:solidFill>
                    <a:srgbClr val="CC0000"/>
                  </a:solidFill>
                  <a:sym typeface="Wingdings" charset="0"/>
                </a:rPr>
                <a:t> </a:t>
              </a:r>
              <a:r>
                <a:rPr lang="en-US" sz="3200">
                  <a:sym typeface="Wingdings" charset="0"/>
                </a:rPr>
                <a:t>C</a:t>
              </a:r>
              <a:r>
                <a:rPr lang="en-US" sz="3200" baseline="-25000">
                  <a:sym typeface="Wingdings" charset="0"/>
                </a:rPr>
                <a:t>6</a:t>
              </a:r>
              <a:r>
                <a:rPr lang="en-US" sz="3200">
                  <a:sym typeface="Wingdings" charset="0"/>
                </a:rPr>
                <a:t>H</a:t>
              </a:r>
              <a:r>
                <a:rPr lang="en-US" sz="3200" baseline="-25000">
                  <a:sym typeface="Wingdings" charset="0"/>
                </a:rPr>
                <a:t>12</a:t>
              </a:r>
              <a:r>
                <a:rPr lang="en-US" sz="3200">
                  <a:sym typeface="Wingdings" charset="0"/>
                </a:rPr>
                <a:t>O</a:t>
              </a:r>
              <a:r>
                <a:rPr lang="en-US" sz="3200" baseline="-25000">
                  <a:sym typeface="Wingdings" charset="0"/>
                </a:rPr>
                <a:t>6</a:t>
              </a:r>
              <a:r>
                <a:rPr lang="en-US" sz="3200">
                  <a:sym typeface="Wingdings" charset="0"/>
                </a:rPr>
                <a:t> + 6O</a:t>
              </a:r>
              <a:r>
                <a:rPr lang="en-US" sz="3200" baseline="-25000">
                  <a:sym typeface="Wingdings" charset="0"/>
                </a:rPr>
                <a:t>2</a:t>
              </a:r>
              <a:endParaRPr lang="en-US" sz="3200"/>
            </a:p>
          </p:txBody>
        </p:sp>
        <p:sp>
          <p:nvSpPr>
            <p:cNvPr id="24584" name="TextBox 8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66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000090"/>
                  </a:solidFill>
                </a:rPr>
                <a:t>Reactants   </a:t>
              </a:r>
            </a:p>
          </p:txBody>
        </p:sp>
        <p:sp>
          <p:nvSpPr>
            <p:cNvPr id="24585" name="TextBox 9"/>
            <p:cNvSpPr txBox="1">
              <a:spLocks noChangeArrowheads="1"/>
            </p:cNvSpPr>
            <p:nvPr/>
          </p:nvSpPr>
          <p:spPr bwMode="auto">
            <a:xfrm>
              <a:off x="5562600" y="11430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u="sng">
                  <a:solidFill>
                    <a:srgbClr val="333333"/>
                  </a:solidFill>
                </a:rPr>
                <a:t>Products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81400" y="1219200"/>
            <a:ext cx="1447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Energy</a:t>
            </a:r>
          </a:p>
        </p:txBody>
      </p:sp>
      <p:pic>
        <p:nvPicPr>
          <p:cNvPr id="2458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9275"/>
            <a:ext cx="2819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288"/>
            <a:ext cx="8551863" cy="1890712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Photosynthesis Rearranges Atoms in Molecules</a:t>
            </a:r>
          </a:p>
          <a:p>
            <a:r>
              <a:rPr lang="en-US">
                <a:latin typeface="Times New Roman" charset="0"/>
              </a:rPr>
              <a:t> Do the molecules look familiar?</a:t>
            </a:r>
          </a:p>
          <a:p>
            <a:r>
              <a:rPr lang="en-US">
                <a:latin typeface="Times New Roman" charset="0"/>
              </a:rPr>
              <a:t>Where is the suns energy stored then?</a:t>
            </a:r>
          </a:p>
        </p:txBody>
      </p:sp>
      <p:pic>
        <p:nvPicPr>
          <p:cNvPr id="2560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344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14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CC0000"/>
                </a:solidFill>
                <a:latin typeface="Arial Narrow" charset="0"/>
              </a:rPr>
              <a:t>Check it!</a:t>
            </a:r>
          </a:p>
        </p:txBody>
      </p:sp>
      <p:pic>
        <p:nvPicPr>
          <p:cNvPr id="26626" name="Picture 4" descr="irrigation-photosynthesi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0"/>
            <a:ext cx="6400800" cy="6858000"/>
          </a:xfrm>
          <a:noFill/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8382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Plants in Action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1828800"/>
            <a:ext cx="2819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</a:pPr>
            <a:r>
              <a:rPr kumimoji="1" lang="en-US" sz="2800">
                <a:solidFill>
                  <a:srgbClr val="CC0000"/>
                </a:solidFill>
              </a:rPr>
              <a:t>1)CO2</a:t>
            </a:r>
          </a:p>
          <a:p>
            <a:pPr>
              <a:spcBef>
                <a:spcPct val="20000"/>
              </a:spcBef>
              <a:buClr>
                <a:schemeClr val="bg2"/>
              </a:buClr>
            </a:pPr>
            <a:r>
              <a:rPr kumimoji="1" lang="en-US" sz="2800">
                <a:solidFill>
                  <a:srgbClr val="CC0000"/>
                </a:solidFill>
              </a:rPr>
              <a:t>enters the ___</a:t>
            </a:r>
          </a:p>
          <a:p>
            <a:pPr>
              <a:spcBef>
                <a:spcPct val="20000"/>
              </a:spcBef>
              <a:buClr>
                <a:schemeClr val="bg2"/>
              </a:buClr>
            </a:pPr>
            <a:r>
              <a:rPr kumimoji="1" lang="en-US" sz="2800">
                <a:solidFill>
                  <a:srgbClr val="CC0000"/>
                </a:solidFill>
              </a:rPr>
              <a:t>2) What are the   two products </a:t>
            </a:r>
          </a:p>
          <a:p>
            <a:pPr>
              <a:spcBef>
                <a:spcPct val="20000"/>
              </a:spcBef>
              <a:buClr>
                <a:schemeClr val="bg2"/>
              </a:buClr>
            </a:pPr>
            <a:r>
              <a:rPr kumimoji="1" lang="en-US" sz="2800">
                <a:solidFill>
                  <a:srgbClr val="CC0000"/>
                </a:solidFill>
              </a:rPr>
              <a:t>of photosynthesis</a:t>
            </a:r>
          </a:p>
          <a:p>
            <a:pPr>
              <a:spcBef>
                <a:spcPct val="20000"/>
              </a:spcBef>
              <a:buClr>
                <a:schemeClr val="bg2"/>
              </a:buClr>
            </a:pPr>
            <a:r>
              <a:rPr kumimoji="1" lang="en-US" sz="2800">
                <a:solidFill>
                  <a:srgbClr val="CC0000"/>
                </a:solidFill>
              </a:rPr>
              <a:t>3) Because plants can produce their own food they are called __?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theme/theme1.xml><?xml version="1.0" encoding="utf-8"?>
<a:theme xmlns:a="http://schemas.openxmlformats.org/drawingml/2006/main" name="SERENE">
  <a:themeElements>
    <a:clrScheme name="SERENE 5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006600"/>
      </a:hlink>
      <a:folHlink>
        <a:srgbClr val="D2AAD2"/>
      </a:folHlink>
    </a:clrScheme>
    <a:fontScheme name="SEREN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4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FFCCCC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FFE2E2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5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FFCCCC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FFE2E2"/>
        </a:accent5>
        <a:accent6>
          <a:srgbClr val="A2CCA2"/>
        </a:accent6>
        <a:hlink>
          <a:srgbClr val="006600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Settings\Melissa Partin\Application Data\Microsoft\Templates\SERENE.POT</Template>
  <TotalTime>13427</TotalTime>
  <Words>697</Words>
  <Application>Microsoft Macintosh PowerPoint</Application>
  <PresentationFormat>On-screen Show (4:3)</PresentationFormat>
  <Paragraphs>112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SERENE</vt:lpstr>
      <vt:lpstr>PHOTOSYNTHESIS</vt:lpstr>
      <vt:lpstr>Ecosystems and Energy How Plants Get Ecosystems Started</vt:lpstr>
      <vt:lpstr>How do Plants make their own food?</vt:lpstr>
      <vt:lpstr>What is Photosynthesis? A chemical reaction</vt:lpstr>
      <vt:lpstr>Where does the plant get the reactant CO2?</vt:lpstr>
      <vt:lpstr>PowerPoint Presentation</vt:lpstr>
      <vt:lpstr>Where does the plant get the Energy for the reactants?</vt:lpstr>
      <vt:lpstr>PowerPoint Presentation</vt:lpstr>
      <vt:lpstr>Plants in Action</vt:lpstr>
      <vt:lpstr>PowerPoint Presentation</vt:lpstr>
      <vt:lpstr>Why is Photosynthesis important?</vt:lpstr>
      <vt:lpstr>PowerPoint Presentation</vt:lpstr>
      <vt:lpstr>PowerPoint Presentation</vt:lpstr>
      <vt:lpstr>PowerPoint Presentation</vt:lpstr>
      <vt:lpstr>PowerPoint Presentation</vt:lpstr>
      <vt:lpstr>How do we know that plants make carbohydrates from just carbon dioxide water and light energy?</vt:lpstr>
      <vt:lpstr>Plants</vt:lpstr>
      <vt:lpstr>Plant leaves have many types of cells!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PHOTOSYNTHESIS</dc:title>
  <dc:creator>Melissa</dc:creator>
  <cp:keywords/>
  <cp:lastModifiedBy>RCSD</cp:lastModifiedBy>
  <cp:revision>51</cp:revision>
  <dcterms:created xsi:type="dcterms:W3CDTF">2007-03-02T00:30:38Z</dcterms:created>
  <dcterms:modified xsi:type="dcterms:W3CDTF">2019-02-14T19:11:24Z</dcterms:modified>
</cp:coreProperties>
</file>